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31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D5"/>
    <a:srgbClr val="009FDF"/>
    <a:srgbClr val="130E3B"/>
    <a:srgbClr val="041E42"/>
    <a:srgbClr val="233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2" autoAdjust="0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207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CE3D9-6000-45D2-96FD-24A5CC8A89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F3892-9B9A-4EB6-A135-0CBC69C5B4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809E-A18B-4FA1-8376-36359C959F1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1BD5A-82D6-4DA2-8350-F35462BC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B094A-4C9B-45E0-B065-A8A38F3DE1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3122D-34CF-476D-8107-C9A8B049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4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0F777-E234-42D5-8C54-9688AAA37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46D811-D4A3-A74F-A5E4-1F4AFCF8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4819998" cy="662060"/>
          </a:xfrm>
          <a:solidFill>
            <a:srgbClr val="009FDF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0859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721B-4E91-4EC8-B323-3D3B2B540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A61CB-6CCF-4EE9-80E7-B3FB9EC71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21890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DFB3E9-C7F4-4E2A-99BB-675EDAE1C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728387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C11594-1981-424B-A61B-D9494C55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9352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B27D6-4694-440A-976A-53EDCAE5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E0F45-E1C4-4879-BA3B-BBCE105F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7C35E-3DD7-42F1-B105-BF67AB81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0C8EC-B4EC-4B05-89E9-1672E8F5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D985A2-963B-46E3-A5F0-F3274574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016522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9F8582-F50C-47C0-8865-3073024F85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10436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275973-DA4E-4D7F-B773-E486FB208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279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BB5455-985C-4D7F-8740-66B98AE14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914148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14F0AF-993E-4AAE-AB32-3F8C2A8BA2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9AD8F-78EB-4102-89D7-E6D567C0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10583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100CB-BB59-4697-B2DC-7732C0A8C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79A285-FC21-4C14-81A3-013DAC946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C2A4A8-8B35-CF4A-9F8B-D89855F3330A}"/>
              </a:ext>
            </a:extLst>
          </p:cNvPr>
          <p:cNvSpPr/>
          <p:nvPr userDrawn="1"/>
        </p:nvSpPr>
        <p:spPr>
          <a:xfrm>
            <a:off x="417689" y="338667"/>
            <a:ext cx="1851378" cy="1083733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E5F46-54FF-5A48-A3EC-8A51052715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4" y="444688"/>
            <a:ext cx="2340000" cy="11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18BF3-E420-4A02-99AA-6FC98827E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394A2A-6D12-46B7-AAD5-4A9BC103A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BA30A-3770-4F4E-9FE3-FAB19B531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4" y="444688"/>
            <a:ext cx="2340000" cy="11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5AD5-07A5-4C77-AF5E-7B6F25871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889" y="3471105"/>
            <a:ext cx="3846689" cy="12789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E86CD6-3D6D-EA44-B0C8-2A4B239CB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544" y="212624"/>
            <a:ext cx="2340000" cy="16394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0DD24ED-37BE-394C-8D9F-604A00988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889" y="2371273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4782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5AD5-07A5-4C77-AF5E-7B6F25871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1656141"/>
            <a:ext cx="11156213" cy="47002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DD24ED-37BE-394C-8D9F-604A00988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6" y="56981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BB4152-FF41-DB41-B010-AF1DCDD0B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285" y="207344"/>
            <a:ext cx="1620000" cy="1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3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5AD5-07A5-4C77-AF5E-7B6F25871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1656141"/>
            <a:ext cx="11156213" cy="47002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DD24ED-37BE-394C-8D9F-604A00988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6" y="56981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845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6" y="524659"/>
            <a:ext cx="9293546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A989FD-66BE-4C4F-9FBF-C857B619BF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1554541"/>
            <a:ext cx="11178791" cy="48018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ABD5FA-A3EF-6E4C-9F09-7432597D57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309" y="455977"/>
            <a:ext cx="1531862" cy="7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737517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A989FD-66BE-4C4F-9FBF-C857B619BF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73652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6451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4786131" cy="662060"/>
          </a:xfrm>
          <a:solidFill>
            <a:srgbClr val="009FDF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FDE96-F7B0-224C-A929-1BEC3DD64E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4" y="444688"/>
            <a:ext cx="1531862" cy="7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8" r:id="rId5"/>
    <p:sldLayoutId id="2147483671" r:id="rId6"/>
    <p:sldLayoutId id="2147483653" r:id="rId7"/>
    <p:sldLayoutId id="2147483670" r:id="rId8"/>
    <p:sldLayoutId id="2147483669" r:id="rId9"/>
    <p:sldLayoutId id="2147483654" r:id="rId10"/>
    <p:sldLayoutId id="2147483655" r:id="rId11"/>
    <p:sldLayoutId id="2147483660" r:id="rId12"/>
    <p:sldLayoutId id="2147483661" r:id="rId13"/>
    <p:sldLayoutId id="2147483662" r:id="rId14"/>
    <p:sldLayoutId id="2147483667" r:id="rId15"/>
    <p:sldLayoutId id="2147483663" r:id="rId16"/>
    <p:sldLayoutId id="2147483664" r:id="rId17"/>
    <p:sldLayoutId id="2147483665" r:id="rId18"/>
    <p:sldLayoutId id="214748366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C_Clare" TargetMode="External"/><Relationship Id="rId2" Type="http://schemas.openxmlformats.org/officeDocument/2006/relationships/hyperlink" Target="https://github.com/CPJClare/VideoComp2020-UUJ-SchoolComput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PJCl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8961F0-D774-9441-9793-E4EBB7A240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076" y="1623840"/>
            <a:ext cx="5695469" cy="1592281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09FDF"/>
                </a:solidFill>
              </a:rPr>
              <a:t>Project Aim</a:t>
            </a:r>
          </a:p>
          <a:p>
            <a:r>
              <a:rPr lang="en-US" sz="1400" dirty="0"/>
              <a:t>Bayesian optimisation uses supervised machine learning to seek the global optimum of expensive, black-box functions, in the fewest possible iterations. It is used for computationally-expensive, non-linear objectives found in machine learning e.g. hyperparameter-tuning. My work aims to enhance Bayesian optimisation by outperforming existing applications using actual (rather than estimated) Expected Improvement gradients, combined with a Student’s-t Processes’ surrogate.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6455BF-8A3B-5248-B6B1-709325A1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6" y="90507"/>
            <a:ext cx="9744407" cy="772528"/>
          </a:xfrm>
        </p:spPr>
        <p:txBody>
          <a:bodyPr>
            <a:noAutofit/>
          </a:bodyPr>
          <a:lstStyle/>
          <a:p>
            <a:r>
              <a:rPr lang="en-GB" sz="2800" dirty="0"/>
              <a:t>“</a:t>
            </a:r>
            <a:r>
              <a:rPr lang="en-GB" sz="2800" i="1" dirty="0"/>
              <a:t>Expected Improvement Gradients for Bayesian Optimisation with Student’s-t Processes</a:t>
            </a:r>
            <a:r>
              <a:rPr lang="en-GB" sz="2800" dirty="0"/>
              <a:t>”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728D1-64B4-4818-9C05-1E11DFF19340}"/>
              </a:ext>
            </a:extLst>
          </p:cNvPr>
          <p:cNvSpPr txBox="1"/>
          <p:nvPr/>
        </p:nvSpPr>
        <p:spPr>
          <a:xfrm>
            <a:off x="539076" y="775456"/>
            <a:ext cx="45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PhD Researcher Name: Mr. Conor Clare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D877-7172-42C3-A5E4-94878CE69B78}"/>
              </a:ext>
            </a:extLst>
          </p:cNvPr>
          <p:cNvSpPr txBox="1"/>
          <p:nvPr/>
        </p:nvSpPr>
        <p:spPr>
          <a:xfrm>
            <a:off x="539075" y="1144788"/>
            <a:ext cx="591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Supervisors: Dr. Glenn Hawe, Professor Sally McClean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A69EAC0-0618-4C10-97F1-178A51589429}"/>
              </a:ext>
            </a:extLst>
          </p:cNvPr>
          <p:cNvSpPr txBox="1">
            <a:spLocks/>
          </p:cNvSpPr>
          <p:nvPr/>
        </p:nvSpPr>
        <p:spPr>
          <a:xfrm>
            <a:off x="6234545" y="1623841"/>
            <a:ext cx="5695469" cy="2018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9FDF"/>
                </a:solidFill>
              </a:rPr>
              <a:t>Contribution to Knowledge</a:t>
            </a:r>
          </a:p>
          <a:p>
            <a:r>
              <a:rPr lang="en-GB" sz="1400" dirty="0"/>
              <a:t>Student’s-t Processes (STPs) were recently proposed as a solution to GP weaknesses. Furthermore, differentiation was used to calculate accurate - versus approximate – GP EI gradients.</a:t>
            </a:r>
          </a:p>
          <a:p>
            <a:r>
              <a:rPr lang="en-US" sz="1400" dirty="0"/>
              <a:t>My thesis will combine a STP surrogate with actual STP EI gradients (STP dEI), to outperform existing models for applications popular in Bayesian optimisation.</a:t>
            </a:r>
            <a:endParaRPr lang="en-GB" sz="14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5440034-973A-4849-AF1C-5FA85C77F294}"/>
              </a:ext>
            </a:extLst>
          </p:cNvPr>
          <p:cNvSpPr txBox="1">
            <a:spLocks/>
          </p:cNvSpPr>
          <p:nvPr/>
        </p:nvSpPr>
        <p:spPr>
          <a:xfrm>
            <a:off x="539076" y="3216121"/>
            <a:ext cx="5695469" cy="30478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9FDF"/>
                </a:solidFill>
              </a:rPr>
              <a:t>Problem Overview</a:t>
            </a:r>
          </a:p>
          <a:p>
            <a:r>
              <a:rPr lang="en-GB" sz="1400" dirty="0"/>
              <a:t>Gaussian Processes (GPs) are widely-used as the probabilistic model (surrogate) for Bayesian optimisation, with inputs </a:t>
            </a:r>
            <a:r>
              <a:rPr lang="en-GB" sz="1400" b="1" dirty="0"/>
              <a:t>x</a:t>
            </a:r>
            <a:r>
              <a:rPr lang="en-GB" sz="1400" dirty="0"/>
              <a:t> typically sampled using the popular ‘Expected Improvement’ (EI) acquisition function.</a:t>
            </a:r>
          </a:p>
          <a:p>
            <a:r>
              <a:rPr lang="en-GB" sz="1400" dirty="0"/>
              <a:t>Despite their flexibility and ease-of-implementation, GPs have two well-known weaknesses – the treatment of outliers in </a:t>
            </a:r>
            <a:r>
              <a:rPr lang="en-GB" sz="1400" b="1" dirty="0"/>
              <a:t>x</a:t>
            </a:r>
            <a:r>
              <a:rPr lang="en-GB" sz="1400" dirty="0"/>
              <a:t> and the failure to use outputs </a:t>
            </a:r>
            <a:r>
              <a:rPr lang="en-GB" sz="1400" i="1" dirty="0"/>
              <a:t>y</a:t>
            </a:r>
            <a:r>
              <a:rPr lang="en-GB" sz="1400" dirty="0"/>
              <a:t> in calculating posterior covariance.</a:t>
            </a:r>
          </a:p>
          <a:p>
            <a:r>
              <a:rPr lang="en-GB" sz="1400" dirty="0"/>
              <a:t>Additionally, Jacobian gradients are a parameter for current minimisation methods used by Bayesian optimisation. However, popular approaches e.g. scipy.optimize.minimize() use two-point approximation to estimate the gradient between two inputs in </a:t>
            </a:r>
            <a:r>
              <a:rPr lang="en-GB" sz="1400" b="1" dirty="0"/>
              <a:t>x</a:t>
            </a:r>
            <a:r>
              <a:rPr lang="en-GB" sz="1400" dirty="0"/>
              <a:t>. </a:t>
            </a:r>
          </a:p>
          <a:p>
            <a:endParaRPr lang="en-GB" sz="1400" b="1" dirty="0"/>
          </a:p>
          <a:p>
            <a:endParaRPr lang="en-US" sz="1400" b="1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5322139-EF9F-4B40-A90B-B455314917BF}"/>
              </a:ext>
            </a:extLst>
          </p:cNvPr>
          <p:cNvSpPr txBox="1">
            <a:spLocks/>
          </p:cNvSpPr>
          <p:nvPr/>
        </p:nvSpPr>
        <p:spPr>
          <a:xfrm>
            <a:off x="6234545" y="3641881"/>
            <a:ext cx="5695469" cy="1475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9FDF"/>
                </a:solidFill>
              </a:rPr>
              <a:t>Results</a:t>
            </a:r>
          </a:p>
          <a:p>
            <a:r>
              <a:rPr lang="en-GB" sz="1400" dirty="0"/>
              <a:t>The STP dEI Bayesian optimisation model achieves lower training regret minimisation, versus the GP dEI  Bayesian optimisation approach, for 4 synthetic functions and one real-world problem popular in mathematical optimisation:</a:t>
            </a:r>
            <a:br>
              <a:rPr lang="en-GB" sz="1400" dirty="0"/>
            </a:br>
            <a:r>
              <a:rPr lang="en-GB" sz="1400" dirty="0">
                <a:hlinkClick r:id="rId2"/>
              </a:rPr>
              <a:t>https://github.com/CPJClare/VideoComp2020-UUJ-SchoolComputing</a:t>
            </a:r>
            <a:endParaRPr lang="en-US" sz="14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B485236-37F3-495E-BDE7-40BFE03B3D18}"/>
              </a:ext>
            </a:extLst>
          </p:cNvPr>
          <p:cNvSpPr txBox="1">
            <a:spLocks/>
          </p:cNvSpPr>
          <p:nvPr/>
        </p:nvSpPr>
        <p:spPr>
          <a:xfrm>
            <a:off x="6234545" y="5116945"/>
            <a:ext cx="5695469" cy="11470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9FDF"/>
                </a:solidFill>
              </a:rPr>
              <a:t>Publications</a:t>
            </a:r>
          </a:p>
          <a:p>
            <a:r>
              <a:rPr lang="en-GB" sz="1400" dirty="0">
                <a:hlinkClick r:id="rId3"/>
              </a:rPr>
              <a:t>https://www.researchgate.net/profile/C_Clare</a:t>
            </a:r>
            <a:r>
              <a:rPr lang="en-GB" sz="1400" dirty="0"/>
              <a:t> (papers, ongoing)</a:t>
            </a:r>
          </a:p>
          <a:p>
            <a:r>
              <a:rPr lang="en-GB" sz="1400" dirty="0">
                <a:hlinkClick r:id="rId4"/>
              </a:rPr>
              <a:t>https://github.com/CPJClare</a:t>
            </a:r>
            <a:r>
              <a:rPr lang="en-GB" sz="1400" dirty="0"/>
              <a:t> (code, ongoing)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63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339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“Expected Improvement Gradients for Bayesian Optimisation with Student’s-t Processes”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McCloskey</dc:creator>
  <cp:lastModifiedBy>Personal</cp:lastModifiedBy>
  <cp:revision>70</cp:revision>
  <dcterms:created xsi:type="dcterms:W3CDTF">2019-03-01T14:17:43Z</dcterms:created>
  <dcterms:modified xsi:type="dcterms:W3CDTF">2020-06-17T15:11:28Z</dcterms:modified>
</cp:coreProperties>
</file>